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371" r:id="rId5"/>
    <p:sldId id="408" r:id="rId6"/>
    <p:sldId id="409" r:id="rId7"/>
    <p:sldId id="410" r:id="rId8"/>
    <p:sldId id="412" r:id="rId9"/>
    <p:sldId id="413" r:id="rId10"/>
    <p:sldId id="414" r:id="rId11"/>
    <p:sldId id="415" r:id="rId12"/>
    <p:sldId id="439" r:id="rId13"/>
    <p:sldId id="418" r:id="rId14"/>
    <p:sldId id="435" r:id="rId15"/>
    <p:sldId id="436" r:id="rId16"/>
    <p:sldId id="437" r:id="rId17"/>
    <p:sldId id="438" r:id="rId18"/>
    <p:sldId id="416" r:id="rId19"/>
    <p:sldId id="440" r:id="rId20"/>
    <p:sldId id="419" r:id="rId21"/>
    <p:sldId id="420" r:id="rId22"/>
    <p:sldId id="429" r:id="rId23"/>
    <p:sldId id="402" r:id="rId24"/>
    <p:sldId id="405" r:id="rId25"/>
    <p:sldId id="422" r:id="rId26"/>
    <p:sldId id="432" r:id="rId27"/>
    <p:sldId id="423" r:id="rId28"/>
    <p:sldId id="426" r:id="rId29"/>
    <p:sldId id="427" r:id="rId30"/>
    <p:sldId id="428" r:id="rId31"/>
    <p:sldId id="431" r:id="rId32"/>
    <p:sldId id="444" r:id="rId33"/>
    <p:sldId id="447" r:id="rId34"/>
    <p:sldId id="449" r:id="rId35"/>
    <p:sldId id="448" r:id="rId36"/>
    <p:sldId id="346" r:id="rId37"/>
    <p:sldId id="382" r:id="rId38"/>
    <p:sldId id="348" r:id="rId39"/>
    <p:sldId id="349" r:id="rId40"/>
    <p:sldId id="383" r:id="rId41"/>
    <p:sldId id="380" r:id="rId42"/>
    <p:sldId id="351" r:id="rId43"/>
    <p:sldId id="384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9" r:id="rId54"/>
    <p:sldId id="370" r:id="rId55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7" autoAdjust="0"/>
    <p:restoredTop sz="97036" autoAdjust="0"/>
  </p:normalViewPr>
  <p:slideViewPr>
    <p:cSldViewPr>
      <p:cViewPr varScale="1">
        <p:scale>
          <a:sx n="138" d="100"/>
          <a:sy n="138" d="100"/>
        </p:scale>
        <p:origin x="63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212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7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60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32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19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33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34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37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15 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it systemer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ekstra metode </a:t>
            </a:r>
            <a:r>
              <a:rPr lang="da-DK" altLang="da-DK" sz="1800" kern="0" spc="-50" dirty="0">
                <a:ea typeface="ＭＳ Ｐゴシック" pitchFamily="34" charset="-128"/>
              </a:rPr>
              <a:t>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”indeholder” et Reader objekt, som alle ”gamle”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373216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5985375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664179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5993191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59170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855137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”indeholder”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568952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”indeholder” et Reader objekt (som i det viste UML diagram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Reader, og </a:t>
            </a: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 kan derfor (ligesom </a:t>
            </a:r>
            <a:r>
              <a:rPr lang="da-DK" altLang="da-DK" sz="1800" kern="0" dirty="0" err="1">
                <a:ea typeface="ＭＳ Ｐゴシック" pitchFamily="34" charset="-128"/>
              </a:rPr>
              <a:t>FileReader</a:t>
            </a:r>
            <a:r>
              <a:rPr lang="da-DK" altLang="da-DK" sz="1800" kern="0" dirty="0">
                <a:ea typeface="ＭＳ Ｐゴシック" pitchFamily="34" charset="-128"/>
              </a:rPr>
              <a:t> objektet) anvendes, hvor der skal bruges et Reader objektet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65245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5309005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417273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604639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804002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”gamle”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”gamle”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84168" y="2483795"/>
            <a:ext cx="2915880" cy="882293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sz="1200" dirty="0"/>
              <a:t>Den </a:t>
            </a:r>
            <a:r>
              <a:rPr lang="da-DK" altLang="da-DK" sz="1200" dirty="0" smtClean="0"/>
              <a:t>”nye” </a:t>
            </a:r>
            <a:r>
              <a:rPr lang="da-DK" altLang="da-DK" sz="1200" dirty="0"/>
              <a:t>klasse er </a:t>
            </a:r>
            <a:r>
              <a:rPr lang="da-DK" altLang="da-DK" sz="1200" dirty="0" smtClean="0"/>
              <a:t>en </a:t>
            </a:r>
            <a:r>
              <a:rPr lang="da-DK" altLang="da-DK" sz="1200" dirty="0"/>
              <a:t>subklasse af Reader (</a:t>
            </a:r>
            <a:r>
              <a:rPr lang="da-DK" altLang="da-DK" sz="1200" dirty="0" smtClean="0"/>
              <a:t>ligesom </a:t>
            </a:r>
            <a:r>
              <a:rPr lang="da-DK" altLang="da-DK" sz="1200" dirty="0"/>
              <a:t>den </a:t>
            </a:r>
            <a:r>
              <a:rPr lang="da-DK" altLang="da-DK" sz="1200" dirty="0" smtClean="0"/>
              <a:t>”gamle)</a:t>
            </a:r>
          </a:p>
          <a:p>
            <a:pPr>
              <a:spcBef>
                <a:spcPts val="400"/>
              </a:spcBef>
            </a:pPr>
            <a:r>
              <a:rPr lang="da-DK" altLang="da-DK" sz="1200" dirty="0"/>
              <a:t>Den kan derfor bruges alle de steder, </a:t>
            </a:r>
            <a:r>
              <a:rPr lang="da-DK" altLang="da-DK" sz="1200" dirty="0" smtClean="0"/>
              <a:t>hvor man skal bruge et Reader objekt</a:t>
            </a:r>
            <a:endParaRPr lang="da-DK" altLang="da-DK" sz="1200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</a:t>
            </a:r>
            <a:r>
              <a:rPr lang="da-DK" altLang="da-DK" sz="1800" kern="0" dirty="0" smtClean="0">
                <a:ea typeface="ＭＳ Ｐゴシック" pitchFamily="34" charset="-128"/>
              </a:rPr>
              <a:t>”indeholder” </a:t>
            </a:r>
            <a:r>
              <a:rPr lang="da-DK" altLang="da-DK" sz="1800" kern="0" dirty="0">
                <a:ea typeface="ＭＳ Ｐゴシック" pitchFamily="34" charset="-128"/>
              </a:rPr>
              <a:t>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derfor (ligesom det gamle) anvendes, hvor der skal bruges et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”gamle” </a:t>
            </a:r>
            <a:r>
              <a:rPr lang="da-DK" altLang="da-DK" sz="1800" kern="0" spc="-20" dirty="0">
                <a:ea typeface="ＭＳ Ｐゴシック" pitchFamily="34" charset="-128"/>
              </a:rPr>
              <a:t>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911238" y="5426381"/>
                <a:ext cx="136670" cy="93168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6898129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instantieringen</a:t>
            </a:r>
            <a:r>
              <a:rPr lang="da-DK" altLang="da-DK" sz="1800" kern="0" dirty="0" smtClean="0">
                <a:ea typeface="ＭＳ Ｐゴシック" pitchFamily="34" charset="-128"/>
              </a:rPr>
              <a:t>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770278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spc="-3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3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>
                <a:solidFill>
                  <a:schemeClr val="tx1"/>
                </a:solidFill>
                <a:latin typeface="Courier New" pitchFamily="49" charset="0"/>
              </a:rPr>
              <a:t>JTetxArea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(10,</a:t>
            </a:r>
            <a:r>
              <a:rPr lang="en-US" altLang="da-DK" sz="8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25));</a:t>
            </a:r>
            <a:endParaRPr lang="da-DK" altLang="da-DK" sz="1600" b="1" spc="-3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05778" y="6105550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296398" y="5892582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732240" y="6086450"/>
            <a:ext cx="13854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Objekt fra den 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7208561" y="5864387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41270" y="6019193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72767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mere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generelt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dynamisk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under programudførelsen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ensartet</a:t>
            </a:r>
            <a:r>
              <a:rPr lang="da-DK" altLang="da-DK" sz="1800" kern="0" dirty="0" smtClean="0">
                <a:ea typeface="ＭＳ Ｐゴシック" pitchFamily="34" charset="-128"/>
              </a:rPr>
              <a:t>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</a:t>
            </a:r>
            <a:r>
              <a:rPr lang="da-DK" altLang="da-DK" sz="1800" kern="0" dirty="0" err="1" smtClean="0">
                <a:ea typeface="ＭＳ Ｐゴシック" pitchFamily="34" charset="-128"/>
              </a:rPr>
              <a:t>factory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491315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iterator,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6" y="2898985"/>
            <a:ext cx="258254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ArrayList&lt;String&gt; eller HashSet&lt;Person&gt;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</a:t>
            </a:r>
            <a:r>
              <a:rPr lang="da-DK" altLang="da-DK" sz="1400" b="1" dirty="0">
                <a:solidFill>
                  <a:srgbClr val="FF0000"/>
                </a:solidFill>
              </a:rPr>
              <a:t>men ikke 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HashMap&lt;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K,V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&gt;)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288031" y="4780152"/>
            <a:ext cx="8820473" cy="25922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objektet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Observer objekter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(i de tilmeldte Observer objekter)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1113" y="1484784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18114" y="2799792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114667" y="3577104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99219" y="3269797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74077" y="17194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96925" y="15895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105212" y="1595131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>
            <a:off x="1557495" y="1741667"/>
            <a:ext cx="393181" cy="374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90637" y="3497989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72941" y="3354873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20486" y="2483380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323527" y="4164025"/>
            <a:ext cx="8820473" cy="65265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spc="-3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har en </a:t>
            </a:r>
            <a:r>
              <a:rPr lang="da-DK" altLang="da-DK" sz="1800" b="1" kern="0" spc="-30" dirty="0" err="1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spc="-30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metode, som tillader de forskellige </a:t>
            </a:r>
            <a:r>
              <a:rPr lang="da-DK" altLang="da-DK" sz="1800" b="1" kern="0" spc="-30" dirty="0">
                <a:solidFill>
                  <a:srgbClr val="008000"/>
                </a:solidFill>
                <a:ea typeface="ＭＳ Ｐゴシック" pitchFamily="34" charset="-128"/>
              </a:rPr>
              <a:t>Observer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objekter </a:t>
            </a:r>
            <a:r>
              <a:rPr lang="da-DK" altLang="da-DK" sz="1800" kern="0" dirty="0">
                <a:ea typeface="ＭＳ Ｐゴシック" pitchFamily="34" charset="-128"/>
              </a:rPr>
              <a:t>at tilmelde sig (analogt til </a:t>
            </a:r>
            <a:r>
              <a:rPr lang="da-DK" altLang="da-DK" sz="1800" kern="0" dirty="0" err="1">
                <a:ea typeface="ＭＳ Ｐゴシック" pitchFamily="34" charset="-128"/>
              </a:rPr>
              <a:t>addActionListener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79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gemme et spil, dvs.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Vigtigt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at afleveringsfristen den 11. december kl. 13.00 overholdes</a:t>
            </a:r>
          </a:p>
          <a:p>
            <a:pPr lvl="1">
              <a:spcBef>
                <a:spcPts val="300"/>
              </a:spcBef>
            </a:pPr>
            <a:r>
              <a:rPr lang="da-DK" altLang="da-DK" sz="1800" spc="-20" dirty="0" smtClean="0">
                <a:solidFill>
                  <a:srgbClr val="002060"/>
                </a:solidFill>
                <a:ea typeface="ＭＳ Ｐゴシック" pitchFamily="34" charset="-128"/>
              </a:rPr>
              <a:t>Afleveringer efter mandag kl. 18 rettes </a:t>
            </a:r>
            <a:r>
              <a:rPr lang="da-DK" altLang="da-DK" sz="1800" spc="-20" dirty="0">
                <a:solidFill>
                  <a:srgbClr val="002060"/>
                </a:solidFill>
                <a:ea typeface="ＭＳ Ｐゴシック" pitchFamily="34" charset="-128"/>
              </a:rPr>
              <a:t>ikke og får dermed automatisk 0 point</a:t>
            </a:r>
          </a:p>
          <a:p>
            <a:pPr lvl="1">
              <a:spcBef>
                <a:spcPts val="300"/>
              </a:spcBef>
            </a:pP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Der vil ikke være mulighed for genafleveringer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it systemer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design, 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”på scenen”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”upassende” – men faktisk vil det for langt de fleste eksaminander være betryggende, at der er ”neutrale”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”kommer hen”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spc="-30" dirty="0" smtClean="0"/>
              <a:t>Pointene fra køreprøven og computerspilsopgaven tæller med </a:t>
            </a:r>
            <a:r>
              <a:rPr lang="da-DK" sz="1800" spc="-30" dirty="0"/>
              <a:t>i </a:t>
            </a:r>
            <a:r>
              <a:rPr lang="da-DK" sz="1800" spc="-30" dirty="0" smtClean="0"/>
              <a:t>fastlæggelsen </a:t>
            </a:r>
            <a:r>
              <a:rPr lang="da-DK" sz="1800" spc="-30" dirty="0"/>
              <a:t>af den endelig karakter for </a:t>
            </a:r>
            <a:r>
              <a:rPr lang="da-DK" sz="1800" spc="-30" dirty="0" smtClean="0"/>
              <a:t>kurset (tæller tilsammen med 25%)</a:t>
            </a:r>
            <a:endParaRPr lang="da-DK" sz="1800" spc="-30" dirty="0"/>
          </a:p>
          <a:p>
            <a:pPr lvl="1"/>
            <a:r>
              <a:rPr lang="da-DK" sz="1800" dirty="0" smtClean="0"/>
              <a:t>I praksis betyder det, at høje </a:t>
            </a:r>
            <a:r>
              <a:rPr lang="da-DK" sz="1800" dirty="0"/>
              <a:t>point kan trække en karakter op, mens lave point kan trække en karakter ned</a:t>
            </a:r>
          </a:p>
          <a:p>
            <a:pPr lvl="1"/>
            <a:r>
              <a:rPr lang="da-DK" sz="1800" spc="-60" dirty="0" smtClean="0"/>
              <a:t>Uanset </a:t>
            </a:r>
            <a:r>
              <a:rPr lang="da-DK" sz="1800" spc="-60" dirty="0"/>
              <a:t>pointtal kan </a:t>
            </a:r>
            <a:r>
              <a:rPr lang="da-DK" sz="1800" spc="-60" dirty="0" smtClean="0"/>
              <a:t>du </a:t>
            </a:r>
            <a:r>
              <a:rPr lang="da-DK" sz="1800" spc="-60" dirty="0"/>
              <a:t>dumpe, hvis den mundtlige præstation er </a:t>
            </a:r>
            <a:r>
              <a:rPr lang="da-DK" sz="1800" spc="-60" dirty="0" smtClean="0"/>
              <a:t>uacceptabel</a:t>
            </a:r>
            <a:endParaRPr lang="da-DK" altLang="da-DK" sz="2200" kern="0" spc="-6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</a:t>
            </a:r>
            <a:r>
              <a:rPr lang="da-DK" altLang="da-DK" sz="1600" kern="0" dirty="0" smtClean="0">
                <a:ea typeface="ＭＳ Ｐゴシック" pitchFamily="34" charset="-128"/>
              </a:rPr>
              <a:t>”stjålet” </a:t>
            </a:r>
            <a:r>
              <a:rPr lang="da-DK" altLang="da-DK" sz="1600" kern="0" dirty="0">
                <a:ea typeface="ＭＳ Ｐゴシック" pitchFamily="34" charset="-128"/>
              </a:rPr>
              <a:t>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41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</a:t>
            </a:r>
            <a:r>
              <a:rPr 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forstår</a:t>
            </a:r>
            <a:r>
              <a:rPr lang="da-DK" sz="1600" kern="0" dirty="0" smtClean="0">
                <a:ea typeface="ＭＳ Ｐゴシック" pitchFamily="34" charset="-128"/>
              </a:rPr>
              <a:t>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forskellige ting i de kodestumper, som du skriver op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124744"/>
            <a:ext cx="816374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sz="2000" dirty="0" smtClean="0"/>
              <a:t>Spørgetimer i studiecaféen</a:t>
            </a:r>
            <a:endParaRPr lang="da-DK" sz="20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Sidste ordinære bemanding er mandag den 11. december kl 11-13</a:t>
            </a:r>
            <a:br>
              <a:rPr lang="da-DK" sz="1600" dirty="0" smtClean="0"/>
            </a:br>
            <a:r>
              <a:rPr lang="da-DK" sz="1600" dirty="0" smtClean="0"/>
              <a:t>(den dag, hvor Computerspil 5 skal afleveres)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18. </a:t>
            </a:r>
            <a:r>
              <a:rPr lang="da-DK" sz="1600" dirty="0"/>
              <a:t>december, </a:t>
            </a: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8. </a:t>
            </a:r>
            <a:r>
              <a:rPr lang="da-DK" sz="1600" dirty="0"/>
              <a:t>januar og </a:t>
            </a: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15. </a:t>
            </a:r>
            <a:r>
              <a:rPr lang="da-DK" sz="1600" dirty="0"/>
              <a:t>januar vil der </a:t>
            </a:r>
            <a:r>
              <a:rPr lang="da-DK" sz="1600" dirty="0" smtClean="0"/>
              <a:t>11-13 </a:t>
            </a:r>
            <a:r>
              <a:rPr lang="da-DK" sz="1600" dirty="0"/>
              <a:t>være en instruktor fra kurset, der kan hjælpe med dispositioner og besvare </a:t>
            </a:r>
            <a:r>
              <a:rPr lang="da-DK" sz="1600" dirty="0" smtClean="0"/>
              <a:t>spørgsmål om pensum mm</a:t>
            </a:r>
            <a:endParaRPr lang="da-DK" sz="1600" dirty="0"/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sz="1600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I kan selvfølgelig også fortsat bruge diskussionsforummet til at få råd og vejledning omkring dispositioner og andre ting </a:t>
            </a:r>
            <a:endParaRPr lang="da-DK" sz="1600" b="1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200"/>
              </a:spcBef>
            </a:pPr>
            <a:endParaRPr lang="da-DK" sz="1600" dirty="0" smtClean="0"/>
          </a:p>
          <a:p>
            <a:pPr lvl="1">
              <a:spcBef>
                <a:spcPts val="200"/>
              </a:spcBef>
            </a:pP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273675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klasser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objekter</a:t>
            </a:r>
            <a:r>
              <a:rPr lang="da-DK" altLang="da-DK" sz="1800" kern="0" dirty="0" smtClean="0">
                <a:ea typeface="ＭＳ Ｐゴシック" pitchFamily="34" charset="-128"/>
              </a:rPr>
              <a:t> (eller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feltvariabler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dirty="0" smtClean="0">
                <a:ea typeface="ＭＳ Ｐゴシック" pitchFamily="34" charset="-128"/>
              </a:rPr>
              <a:t>handlinger, dvs.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573016"/>
            <a:ext cx="8078994" cy="2210585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52020"/>
            <a:ext cx="8001831" cy="1925747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–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118 </a:t>
            </a:r>
            <a:r>
              <a:rPr lang="da-DK" sz="2800" dirty="0">
                <a:ea typeface="ＭＳ Ｐゴシック" charset="-128"/>
                <a:cs typeface="ＭＳ Ｐゴシック" charset="-128"/>
              </a:rPr>
              <a:t>har svaret ≈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73%</a:t>
            </a:r>
            <a:endParaRPr lang="da-DK" sz="2800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236296" y="4149080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93%</a:t>
            </a:r>
            <a:endParaRPr lang="da-DK" sz="1400" b="1" dirty="0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7236296" y="1628800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80%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977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7" y="3717032"/>
            <a:ext cx="8071278" cy="2377772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(fortsat)</a:t>
            </a:r>
          </a:p>
        </p:txBody>
      </p:sp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7236296" y="4467340"/>
            <a:ext cx="7242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81%</a:t>
            </a:r>
            <a:endParaRPr lang="da-DK" sz="1400" b="1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51784"/>
            <a:ext cx="7986398" cy="2235353"/>
          </a:xfrm>
          <a:prstGeom prst="rect">
            <a:avLst/>
          </a:prstGeom>
        </p:spPr>
      </p:pic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7236296" y="1660707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88%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34670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(arbejdsbyrde)</a:t>
            </a:r>
            <a:endParaRPr lang="da-DK" sz="2800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3247" y="1060474"/>
            <a:ext cx="8055845" cy="1660915"/>
          </a:xfrm>
          <a:prstGeom prst="rect">
            <a:avLst/>
          </a:prstGeom>
        </p:spPr>
      </p:pic>
      <p:sp>
        <p:nvSpPr>
          <p:cNvPr id="39" name="TextBox 5"/>
          <p:cNvSpPr txBox="1">
            <a:spLocks noChangeArrowheads="1"/>
          </p:cNvSpPr>
          <p:nvPr/>
        </p:nvSpPr>
        <p:spPr bwMode="auto">
          <a:xfrm>
            <a:off x="7427032" y="2216802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3%</a:t>
            </a:r>
            <a:endParaRPr lang="da-DK" sz="1400" b="1" dirty="0"/>
          </a:p>
        </p:txBody>
      </p:sp>
      <p:sp>
        <p:nvSpPr>
          <p:cNvPr id="40" name="TextBox 5"/>
          <p:cNvSpPr txBox="1">
            <a:spLocks noChangeArrowheads="1"/>
          </p:cNvSpPr>
          <p:nvPr/>
        </p:nvSpPr>
        <p:spPr bwMode="auto">
          <a:xfrm>
            <a:off x="7441901" y="1483118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19%</a:t>
            </a:r>
            <a:endParaRPr lang="da-DK" sz="1400" b="1" dirty="0"/>
          </a:p>
        </p:txBody>
      </p:sp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7434467" y="1845554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78</a:t>
            </a:r>
            <a:r>
              <a:rPr lang="da-DK" sz="1400" b="1" dirty="0" smtClean="0"/>
              <a:t>%</a:t>
            </a:r>
            <a:endParaRPr lang="da-DK" sz="1400" b="1" dirty="0"/>
          </a:p>
        </p:txBody>
      </p:sp>
      <p:pic>
        <p:nvPicPr>
          <p:cNvPr id="42" name="Picture 4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531" y="2955544"/>
            <a:ext cx="8063561" cy="1697592"/>
          </a:xfrm>
          <a:prstGeom prst="rect">
            <a:avLst/>
          </a:prstGeom>
        </p:spPr>
      </p:pic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5841484" y="4190118"/>
            <a:ext cx="241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Normale tidsforbrug (15 timer)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44" name="TextBox 5"/>
          <p:cNvSpPr txBox="1">
            <a:spLocks noChangeArrowheads="1"/>
          </p:cNvSpPr>
          <p:nvPr/>
        </p:nvSpPr>
        <p:spPr bwMode="auto">
          <a:xfrm>
            <a:off x="7436760" y="3820949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85%</a:t>
            </a:r>
            <a:endParaRPr lang="da-DK" sz="1400" b="1" dirty="0"/>
          </a:p>
        </p:txBody>
      </p:sp>
      <p:sp>
        <p:nvSpPr>
          <p:cNvPr id="45" name="TextBox 5"/>
          <p:cNvSpPr txBox="1">
            <a:spLocks noChangeArrowheads="1"/>
          </p:cNvSpPr>
          <p:nvPr/>
        </p:nvSpPr>
        <p:spPr bwMode="auto">
          <a:xfrm>
            <a:off x="7436760" y="3397663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15%</a:t>
            </a:r>
            <a:endParaRPr lang="da-DK" sz="14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17754" y="3763201"/>
            <a:ext cx="867707" cy="482797"/>
            <a:chOff x="5638481" y="4560991"/>
            <a:chExt cx="867707" cy="1097367"/>
          </a:xfrm>
        </p:grpSpPr>
        <p:sp>
          <p:nvSpPr>
            <p:cNvPr id="47" name="Line 22"/>
            <p:cNvSpPr>
              <a:spLocks noChangeShapeType="1"/>
            </p:cNvSpPr>
            <p:nvPr/>
          </p:nvSpPr>
          <p:spPr bwMode="auto">
            <a:xfrm flipV="1">
              <a:off x="6125238" y="4567489"/>
              <a:ext cx="3809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H="1" flipV="1">
              <a:off x="6118525" y="4560991"/>
              <a:ext cx="7" cy="109736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49" name="Line 22"/>
            <p:cNvSpPr>
              <a:spLocks noChangeShapeType="1"/>
            </p:cNvSpPr>
            <p:nvPr/>
          </p:nvSpPr>
          <p:spPr bwMode="auto">
            <a:xfrm flipH="1" flipV="1">
              <a:off x="5638481" y="4567489"/>
              <a:ext cx="524142" cy="242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  <p:pic>
        <p:nvPicPr>
          <p:cNvPr id="50" name="Picture 4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5690" y="4881837"/>
            <a:ext cx="8078994" cy="1676634"/>
          </a:xfrm>
          <a:prstGeom prst="rect">
            <a:avLst/>
          </a:prstGeom>
        </p:spPr>
      </p:pic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7425460" y="6034286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39%</a:t>
            </a:r>
            <a:endParaRPr lang="da-DK" sz="1400" b="1" dirty="0"/>
          </a:p>
        </p:txBody>
      </p:sp>
      <p:sp>
        <p:nvSpPr>
          <p:cNvPr id="53" name="TextBox 5"/>
          <p:cNvSpPr txBox="1">
            <a:spLocks noChangeArrowheads="1"/>
          </p:cNvSpPr>
          <p:nvPr/>
        </p:nvSpPr>
        <p:spPr bwMode="auto">
          <a:xfrm>
            <a:off x="7440329" y="5300602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27%</a:t>
            </a:r>
            <a:endParaRPr lang="da-DK" sz="1400" b="1" dirty="0"/>
          </a:p>
        </p:txBody>
      </p:sp>
      <p:sp>
        <p:nvSpPr>
          <p:cNvPr id="54" name="TextBox 5"/>
          <p:cNvSpPr txBox="1">
            <a:spLocks noChangeArrowheads="1"/>
          </p:cNvSpPr>
          <p:nvPr/>
        </p:nvSpPr>
        <p:spPr bwMode="auto">
          <a:xfrm>
            <a:off x="7432895" y="5663038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34%</a:t>
            </a:r>
            <a:endParaRPr lang="da-DK" sz="1400" b="1" dirty="0"/>
          </a:p>
        </p:txBody>
      </p:sp>
      <p:sp>
        <p:nvSpPr>
          <p:cNvPr id="55" name="Rectangle 54"/>
          <p:cNvSpPr/>
          <p:nvPr/>
        </p:nvSpPr>
        <p:spPr>
          <a:xfrm rot="20168431">
            <a:off x="5061963" y="5969835"/>
            <a:ext cx="199516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Mentimeter evaluation</a:t>
            </a:r>
            <a:endParaRPr lang="en-US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5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323528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552428" y="5455534"/>
            <a:ext cx="1871792" cy="276999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545228" y="5886859"/>
            <a:ext cx="1915204" cy="646331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Kort gimmick, der viser, hvad programmering også kan bruges til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38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”guddommeligt”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”djævelsk”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39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40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896544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Mandelbrotmængden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bestemmes farven nu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941980" y="4857817"/>
            <a:ext cx="1278092" cy="2993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47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49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24128" y="2780928"/>
            <a:ext cx="1374941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200" kern="0" dirty="0" smtClean="0">
                <a:ea typeface="ＭＳ Ｐゴシック" pitchFamily="34" charset="-128"/>
              </a:rPr>
              <a:t>Og sådan kunne vi blive 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74846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-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kortene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udfyldes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ved at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spc="-2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816134" y="5378953"/>
            <a:ext cx="202208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evt. Taxi Company </a:t>
            </a:r>
            <a:r>
              <a:rPr lang="da-DK" altLang="da-DK" sz="1400" b="1" dirty="0">
                <a:solidFill>
                  <a:srgbClr val="0000FF"/>
                </a:solidFill>
              </a:rPr>
              <a:t>eksemplet i kapitel 16</a:t>
            </a: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50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4303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Det viser sig, at ingen af dem tilhører </a:t>
            </a:r>
            <a:r>
              <a:rPr lang="da-DK" altLang="da-DK" sz="1800" kern="0" dirty="0" err="1" smtClean="0"/>
              <a:t>Mandelbrotmængden</a:t>
            </a:r>
            <a:r>
              <a:rPr lang="da-DK" altLang="da-DK" sz="1800" kern="0" dirty="0" smtClean="0"/>
              <a:t>, hvilket betyder, at der er hvidt helt ind til x-aksen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51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genbruge</a:t>
            </a:r>
            <a:r>
              <a:rPr lang="da-DK" altLang="da-DK" sz="1800" kern="0" dirty="0" smtClean="0">
                <a:ea typeface="ＭＳ Ｐゴシック" pitchFamily="34" charset="-128"/>
              </a:rPr>
              <a:t> eksisterende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mønstre</a:t>
            </a:r>
            <a:r>
              <a:rPr lang="da-DK" altLang="da-DK" sz="1800" kern="0" dirty="0" smtClean="0">
                <a:ea typeface="ＭＳ Ｐゴシック" pitchFamily="34" charset="-128"/>
              </a:rPr>
              <a:t>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Fordele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ulemper</a:t>
            </a:r>
            <a:r>
              <a:rPr lang="da-DK" altLang="da-DK" sz="1800" kern="0" dirty="0" smtClean="0">
                <a:ea typeface="ＭＳ Ｐゴシック" pitchFamily="34" charset="-128"/>
              </a:rPr>
              <a:t>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56166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 gode </a:t>
            </a:r>
            <a:r>
              <a:rPr lang="da-DK" altLang="da-DK" sz="2000" kern="0" dirty="0">
                <a:solidFill>
                  <a:srgbClr val="008000"/>
                </a:solidFill>
                <a:ea typeface="ＭＳ Ｐゴシック" pitchFamily="34" charset="-128"/>
              </a:rPr>
              <a:t>løsninger</a:t>
            </a:r>
            <a:r>
              <a:rPr lang="da-DK" altLang="da-DK" sz="2000" kern="0" dirty="0">
                <a:ea typeface="ＭＳ Ｐゴシック" pitchFamily="34" charset="-128"/>
              </a:rPr>
              <a:t> på problemer, der er så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generelle</a:t>
            </a:r>
            <a:r>
              <a:rPr lang="da-DK" altLang="da-DK" sz="2000" kern="0" dirty="0" smtClean="0">
                <a:ea typeface="ＭＳ Ｐゴシック" pitchFamily="34" charset="-128"/>
              </a:rPr>
              <a:t>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mønsteret</a:t>
            </a:r>
            <a:r>
              <a:rPr lang="da-DK" altLang="da-DK" sz="1800" kern="0" dirty="0" smtClean="0">
                <a:ea typeface="ＭＳ Ｐゴシック" pitchFamily="34" charset="-128"/>
              </a:rPr>
              <a:t>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fagsprog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på næste slide)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40960" cy="417646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instantieres</a:t>
            </a:r>
            <a:r>
              <a:rPr lang="da-DK" altLang="da-DK" sz="1800" kern="0" dirty="0" smtClean="0">
                <a:ea typeface="ＭＳ Ｐゴシック" pitchFamily="34" charset="-128"/>
              </a:rPr>
              <a:t> et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projektet </a:t>
            </a:r>
            <a:r>
              <a:rPr lang="da-DK" altLang="da-DK" sz="1800" kern="0" dirty="0">
                <a:ea typeface="ＭＳ Ｐゴシック" pitchFamily="34" charset="-128"/>
              </a:rPr>
              <a:t>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 (vi kan skabe flere skildpadder, men alle tegner på samme lærred)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2995901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708920"/>
            <a:ext cx="2380033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br>
              <a:rPr lang="da-DK" altLang="da-DK" sz="1400" b="1" dirty="0" smtClean="0">
                <a:solidFill>
                  <a:srgbClr val="008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(det eneste sted den kaldes, er i erklæringen af klassevariablen </a:t>
            </a:r>
            <a:r>
              <a:rPr lang="da-DK" altLang="da-DK" sz="1400" b="1" dirty="0" err="1" smtClean="0">
                <a:solidFill>
                  <a:srgbClr val="008000"/>
                </a:solidFill>
              </a:rPr>
              <a:t>instance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51720" y="2362678"/>
            <a:ext cx="990321" cy="34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04864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659a008-7c21-4ee3-a745-e38581e1310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6836BC33D1E5846BD77C269C61838DB" ma:contentTypeVersion="15" ma:contentTypeDescription="Opret et nyt dokument." ma:contentTypeScope="" ma:versionID="312142c121a79ad47b84fd5eef3bff82">
  <xsd:schema xmlns:xsd="http://www.w3.org/2001/XMLSchema" xmlns:xs="http://www.w3.org/2001/XMLSchema" xmlns:p="http://schemas.microsoft.com/office/2006/metadata/properties" xmlns:ns3="f659a008-7c21-4ee3-a745-e38581e13101" xmlns:ns4="e064323b-8959-406a-a3e9-bb6e93638192" targetNamespace="http://schemas.microsoft.com/office/2006/metadata/properties" ma:root="true" ma:fieldsID="d8b41bb9140ab12135cf079bb511cb4a" ns3:_="" ns4:_="">
    <xsd:import namespace="f659a008-7c21-4ee3-a745-e38581e13101"/>
    <xsd:import namespace="e064323b-8959-406a-a3e9-bb6e936381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_activity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9a008-7c21-4ee3-a745-e38581e131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4323b-8959-406a-a3e9-bb6e9363819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175003-5E3B-4863-9689-89F54CBCE1ED}">
  <ds:schemaRefs>
    <ds:schemaRef ds:uri="http://schemas.microsoft.com/office/2006/documentManagement/types"/>
    <ds:schemaRef ds:uri="http://schemas.microsoft.com/office/2006/metadata/properties"/>
    <ds:schemaRef ds:uri="f659a008-7c21-4ee3-a745-e38581e1310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e064323b-8959-406a-a3e9-bb6e9363819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820EE06-3406-4841-A188-EF1CBCDCD4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9a008-7c21-4ee3-a745-e38581e13101"/>
    <ds:schemaRef ds:uri="e064323b-8959-406a-a3e9-bb6e936381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A5EE7B-C8E6-40EA-97F3-E41C3FEFEF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13266</TotalTime>
  <Words>5172</Words>
  <Application>Microsoft Office PowerPoint</Application>
  <PresentationFormat>On-screen Show (4:3)</PresentationFormat>
  <Paragraphs>659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it systemer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Forberedelse til eksamen</vt:lpstr>
      <vt:lpstr>● Kursusevaluering – 118 har svaret ≈ 73%</vt:lpstr>
      <vt:lpstr>Kursusevaluering (fortsat)</vt:lpstr>
      <vt:lpstr>Kursusevaluering (arbejdsbyrde)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851</cp:revision>
  <cp:lastPrinted>2024-11-28T03:14:16Z</cp:lastPrinted>
  <dcterms:created xsi:type="dcterms:W3CDTF">2011-04-06T08:01:52Z</dcterms:created>
  <dcterms:modified xsi:type="dcterms:W3CDTF">2024-11-28T03:24:48Z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0x01010056836BC33D1E5846BD77C269C61838DB</vt:lpwstr>
  </property>
</Properties>
</file>